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5143500" cx="9144000"/>
  <p:notesSz cx="6858000" cy="9144000"/>
  <p:embeddedFontLst>
    <p:embeddedFont>
      <p:font typeface="Raleway"/>
      <p:regular r:id="rId21"/>
      <p:bold r:id="rId22"/>
      <p:italic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22" Type="http://schemas.openxmlformats.org/officeDocument/2006/relationships/font" Target="fonts/Raleway-bold.fntdata"/><Relationship Id="rId10" Type="http://schemas.openxmlformats.org/officeDocument/2006/relationships/slide" Target="slides/slide5.xml"/><Relationship Id="rId21" Type="http://schemas.openxmlformats.org/officeDocument/2006/relationships/font" Target="fonts/Raleway-regular.fntdata"/><Relationship Id="rId13" Type="http://schemas.openxmlformats.org/officeDocument/2006/relationships/slide" Target="slides/slide8.xml"/><Relationship Id="rId24" Type="http://schemas.openxmlformats.org/officeDocument/2006/relationships/font" Target="fonts/Raleway-boldItalic.fntdata"/><Relationship Id="rId12" Type="http://schemas.openxmlformats.org/officeDocument/2006/relationships/slide" Target="slides/slide7.xml"/><Relationship Id="rId23" Type="http://schemas.openxmlformats.org/officeDocument/2006/relationships/font" Target="fonts/Raleway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f50e0f6be4_1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1f50e0f6be4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f58a9ccba5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1f58a9ccba5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6aaa9a2bff_3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26aaa9a2bff_3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6e8684a7f9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26e8684a7f9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f58a60c3a7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1f58a60c3a7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bf11e1636e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2bf11e1636e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2be18f1bf39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2be18f1bf39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1f50e0f6be4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1f50e0f6be4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26e8684a7f9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26e8684a7f9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f50e0f6be4_1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f50e0f6be4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6e8684a7f9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6e8684a7f9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f50e0f6be4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1f50e0f6be4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becec813b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2becec813b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f58a9ccba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1f58a9ccba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80700" y="2651100"/>
            <a:ext cx="8982600" cy="241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485875" y="264475"/>
            <a:ext cx="8183700" cy="147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485875" y="1738075"/>
            <a:ext cx="8183700" cy="86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1"/>
          <p:cNvSpPr/>
          <p:nvPr/>
        </p:nvSpPr>
        <p:spPr>
          <a:xfrm>
            <a:off x="80700" y="2651100"/>
            <a:ext cx="8982600" cy="241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" name="Google Shape;49;p11"/>
          <p:cNvSpPr txBox="1"/>
          <p:nvPr>
            <p:ph hasCustomPrompt="1" type="title"/>
          </p:nvPr>
        </p:nvSpPr>
        <p:spPr>
          <a:xfrm>
            <a:off x="311700" y="743001"/>
            <a:ext cx="8520600" cy="200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t>xx%</a:t>
            </a:r>
          </a:p>
        </p:txBody>
      </p:sp>
      <p:sp>
        <p:nvSpPr>
          <p:cNvPr id="50" name="Google Shape;50;p11"/>
          <p:cNvSpPr txBox="1"/>
          <p:nvPr>
            <p:ph idx="1" type="body"/>
          </p:nvPr>
        </p:nvSpPr>
        <p:spPr>
          <a:xfrm>
            <a:off x="311700" y="2845182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1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80700" y="2651100"/>
            <a:ext cx="8982600" cy="241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3"/>
          <p:cNvSpPr txBox="1"/>
          <p:nvPr>
            <p:ph type="title"/>
          </p:nvPr>
        </p:nvSpPr>
        <p:spPr>
          <a:xfrm>
            <a:off x="485875" y="1714500"/>
            <a:ext cx="8183700" cy="78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4" name="Google Shape;24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9" name="Google Shape;29;p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" name="Google Shape;32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2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 txBox="1"/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636800" y="80700"/>
            <a:ext cx="4426500" cy="4982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9" name="Google Shape;39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0" name="Google Shape;40;p9"/>
          <p:cNvSpPr txBox="1"/>
          <p:nvPr>
            <p:ph type="title"/>
          </p:nvPr>
        </p:nvSpPr>
        <p:spPr>
          <a:xfrm>
            <a:off x="265500" y="1181700"/>
            <a:ext cx="4045200" cy="15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41" name="Google Shape;41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2" name="Google Shape;42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/>
        </p:txBody>
      </p:sp>
      <p:sp>
        <p:nvSpPr>
          <p:cNvPr id="46" name="Google Shape;46;p1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l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Source Sans Pro"/>
              <a:buChar char="●"/>
              <a:defRPr sz="18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■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●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■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●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■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://www.youtube.com/watch?v=g_U-yy2ya30" TargetMode="External"/><Relationship Id="rId4" Type="http://schemas.openxmlformats.org/officeDocument/2006/relationships/image" Target="../media/image4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png"/><Relationship Id="rId4" Type="http://schemas.openxmlformats.org/officeDocument/2006/relationships/image" Target="../media/image2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png"/><Relationship Id="rId4" Type="http://schemas.openxmlformats.org/officeDocument/2006/relationships/image" Target="../media/image20.png"/><Relationship Id="rId5" Type="http://schemas.openxmlformats.org/officeDocument/2006/relationships/image" Target="../media/image2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1.png"/><Relationship Id="rId4" Type="http://schemas.openxmlformats.org/officeDocument/2006/relationships/image" Target="../media/image1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hyperlink" Target="http://drive.google.com/file/d/1Z8_Cpoab30jLDx-BzyUXJ6CXPCQk1tuh/view" TargetMode="External"/><Relationship Id="rId4" Type="http://schemas.openxmlformats.org/officeDocument/2006/relationships/image" Target="../media/image12.jpg"/><Relationship Id="rId5" Type="http://schemas.openxmlformats.org/officeDocument/2006/relationships/hyperlink" Target="http://drive.google.com/file/d/1RNBoC1exqjewxLcdri9WMRZsKffOLOA0/view" TargetMode="External"/><Relationship Id="rId6" Type="http://schemas.openxmlformats.org/officeDocument/2006/relationships/image" Target="../media/image14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hyperlink" Target="http://drive.google.com/file/d/1L_BbOLmuPC4r_WQLJ2snArWWwuTpXTAM/view" TargetMode="External"/><Relationship Id="rId4" Type="http://schemas.openxmlformats.org/officeDocument/2006/relationships/image" Target="../media/image11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Relationship Id="rId4" Type="http://schemas.openxmlformats.org/officeDocument/2006/relationships/image" Target="../media/image15.png"/><Relationship Id="rId10" Type="http://schemas.openxmlformats.org/officeDocument/2006/relationships/image" Target="../media/image3.png"/><Relationship Id="rId9" Type="http://schemas.openxmlformats.org/officeDocument/2006/relationships/image" Target="../media/image2.png"/><Relationship Id="rId5" Type="http://schemas.openxmlformats.org/officeDocument/2006/relationships/image" Target="../media/image1.png"/><Relationship Id="rId6" Type="http://schemas.openxmlformats.org/officeDocument/2006/relationships/image" Target="../media/image9.png"/><Relationship Id="rId7" Type="http://schemas.openxmlformats.org/officeDocument/2006/relationships/image" Target="../media/image5.png"/><Relationship Id="rId8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"/>
          <p:cNvSpPr txBox="1"/>
          <p:nvPr>
            <p:ph type="ctrTitle"/>
          </p:nvPr>
        </p:nvSpPr>
        <p:spPr>
          <a:xfrm>
            <a:off x="485875" y="264475"/>
            <a:ext cx="8183700" cy="147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Sprint #4</a:t>
            </a:r>
            <a:endParaRPr/>
          </a:p>
        </p:txBody>
      </p:sp>
      <p:sp>
        <p:nvSpPr>
          <p:cNvPr id="59" name="Google Shape;59;p13"/>
          <p:cNvSpPr txBox="1"/>
          <p:nvPr>
            <p:ph idx="1" type="subTitle"/>
          </p:nvPr>
        </p:nvSpPr>
        <p:spPr>
          <a:xfrm>
            <a:off x="480150" y="2042875"/>
            <a:ext cx="8183700" cy="61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 Team [Hip, Hip]: Jack, Alea, and Elizabeth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2"/>
          <p:cNvSpPr txBox="1"/>
          <p:nvPr/>
        </p:nvSpPr>
        <p:spPr>
          <a:xfrm>
            <a:off x="1043963" y="184900"/>
            <a:ext cx="7585800" cy="6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Show/Hide Password </a:t>
            </a:r>
            <a:r>
              <a:rPr b="1" lang="en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Demo</a:t>
            </a:r>
            <a:endParaRPr b="1" sz="30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26" name="Google Shape;126;p22" title="showpass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67413" y="877000"/>
            <a:ext cx="7009175" cy="394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3"/>
          <p:cNvSpPr txBox="1"/>
          <p:nvPr/>
        </p:nvSpPr>
        <p:spPr>
          <a:xfrm>
            <a:off x="76188" y="163550"/>
            <a:ext cx="7585800" cy="6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Design Consistencies</a:t>
            </a:r>
            <a:endParaRPr sz="2800">
              <a:solidFill>
                <a:schemeClr val="l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32" name="Google Shape;132;p23"/>
          <p:cNvSpPr txBox="1"/>
          <p:nvPr>
            <p:ph idx="4294967295" type="body"/>
          </p:nvPr>
        </p:nvSpPr>
        <p:spPr>
          <a:xfrm>
            <a:off x="225725" y="724600"/>
            <a:ext cx="8399100" cy="417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➢"/>
            </a:pPr>
            <a:r>
              <a:rPr lang="en" sz="2000"/>
              <a:t>Behavior</a:t>
            </a:r>
            <a:endParaRPr sz="2000"/>
          </a:p>
          <a:p>
            <a:pPr indent="-3556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Made sure data grids were read only</a:t>
            </a:r>
            <a:endParaRPr sz="2000"/>
          </a:p>
          <a:p>
            <a:pPr indent="-3556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Empty text box fields when done</a:t>
            </a:r>
            <a:endParaRPr sz="2000"/>
          </a:p>
          <a:p>
            <a:pPr indent="-3556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</a:pPr>
            <a:r>
              <a:rPr lang="en" sz="2000"/>
              <a:t>In show password, messages, etc.</a:t>
            </a:r>
            <a:endParaRPr sz="20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➢"/>
            </a:pPr>
            <a:r>
              <a:rPr lang="en" sz="2000"/>
              <a:t>Consistent design when new features added</a:t>
            </a:r>
            <a:endParaRPr sz="2000"/>
          </a:p>
          <a:p>
            <a:pPr indent="-3556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Use the x-y location/sizing coordinates in properties</a:t>
            </a:r>
            <a:endParaRPr sz="2000"/>
          </a:p>
          <a:p>
            <a:pPr indent="-3556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Checking colors/font</a:t>
            </a:r>
            <a:endParaRPr sz="2000"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200"/>
          </a:p>
        </p:txBody>
      </p:sp>
      <p:pic>
        <p:nvPicPr>
          <p:cNvPr id="133" name="Google Shape;13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8300" y="3606350"/>
            <a:ext cx="5329651" cy="1384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4"/>
          <p:cNvSpPr txBox="1"/>
          <p:nvPr>
            <p:ph type="title"/>
          </p:nvPr>
        </p:nvSpPr>
        <p:spPr>
          <a:xfrm>
            <a:off x="265500" y="1181700"/>
            <a:ext cx="4045200" cy="15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Challenges</a:t>
            </a:r>
            <a:endParaRPr/>
          </a:p>
        </p:txBody>
      </p:sp>
      <p:sp>
        <p:nvSpPr>
          <p:cNvPr id="139" name="Google Shape;139;p24"/>
          <p:cNvSpPr txBox="1"/>
          <p:nvPr>
            <p:ph idx="2" type="body"/>
          </p:nvPr>
        </p:nvSpPr>
        <p:spPr>
          <a:xfrm>
            <a:off x="4642950" y="724200"/>
            <a:ext cx="44235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Messed up a push and had to remake a form</a:t>
            </a:r>
            <a:endParaRPr sz="20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PDF issues </a:t>
            </a:r>
            <a:endParaRPr sz="20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Two people</a:t>
            </a:r>
            <a:endParaRPr sz="20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Testing</a:t>
            </a:r>
            <a:endParaRPr sz="2000"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5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PDF issue </a:t>
            </a:r>
            <a:endParaRPr/>
          </a:p>
        </p:txBody>
      </p:sp>
      <p:pic>
        <p:nvPicPr>
          <p:cNvPr id="145" name="Google Shape;145;p25"/>
          <p:cNvPicPr preferRelativeResize="0"/>
          <p:nvPr/>
        </p:nvPicPr>
        <p:blipFill rotWithShape="1">
          <a:blip r:embed="rId3">
            <a:alphaModFix/>
          </a:blip>
          <a:srcRect b="0" l="0" r="36636" t="0"/>
          <a:stretch/>
        </p:blipFill>
        <p:spPr>
          <a:xfrm>
            <a:off x="125575" y="945975"/>
            <a:ext cx="4331899" cy="3859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945975"/>
            <a:ext cx="4513382" cy="38597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6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</a:t>
            </a:r>
            <a:r>
              <a:rPr lang="en"/>
              <a:t>you</a:t>
            </a:r>
            <a:r>
              <a:rPr lang="en"/>
              <a:t>, hol.sten</a:t>
            </a:r>
            <a:endParaRPr/>
          </a:p>
        </p:txBody>
      </p:sp>
      <p:pic>
        <p:nvPicPr>
          <p:cNvPr id="152" name="Google Shape;15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805624"/>
            <a:ext cx="8520602" cy="28332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7"/>
          <p:cNvSpPr txBox="1"/>
          <p:nvPr>
            <p:ph type="title"/>
          </p:nvPr>
        </p:nvSpPr>
        <p:spPr>
          <a:xfrm>
            <a:off x="265500" y="1181700"/>
            <a:ext cx="4045200" cy="15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</a:t>
            </a:r>
            <a:r>
              <a:rPr lang="en"/>
              <a:t>'s Next?</a:t>
            </a:r>
            <a:endParaRPr/>
          </a:p>
        </p:txBody>
      </p:sp>
      <p:sp>
        <p:nvSpPr>
          <p:cNvPr id="158" name="Google Shape;158;p27"/>
          <p:cNvSpPr txBox="1"/>
          <p:nvPr>
            <p:ph idx="1" type="subTitle"/>
          </p:nvPr>
        </p:nvSpPr>
        <p:spPr>
          <a:xfrm>
            <a:off x="265500" y="27153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Sprint #5…</a:t>
            </a:r>
            <a:endParaRPr/>
          </a:p>
        </p:txBody>
      </p:sp>
      <p:sp>
        <p:nvSpPr>
          <p:cNvPr id="159" name="Google Shape;159;p27"/>
          <p:cNvSpPr txBox="1"/>
          <p:nvPr>
            <p:ph idx="2" type="body"/>
          </p:nvPr>
        </p:nvSpPr>
        <p:spPr>
          <a:xfrm>
            <a:off x="4654825" y="1078825"/>
            <a:ext cx="4422300" cy="356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" sz="1600" u="sng"/>
              <a:t>Basically finish user story requirements!</a:t>
            </a:r>
            <a:endParaRPr b="1" sz="1600" u="sng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Quality of life improvements 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Add try catches 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Uploading a PDF 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Make sure current “edit profile” data can be viewed by user(s) -</a:t>
            </a:r>
            <a:r>
              <a:rPr lang="en" sz="1600"/>
              <a:t> not just editing fields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Adding Date/Time aspects where needed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Allow Finance Manager, Claim Manager, and Admin to view user details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Allow Validation and Transfer where needed</a:t>
            </a:r>
            <a:endParaRPr sz="1600"/>
          </a:p>
          <a:p>
            <a:pPr indent="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/>
          <p:nvPr>
            <p:ph type="title"/>
          </p:nvPr>
        </p:nvSpPr>
        <p:spPr>
          <a:xfrm>
            <a:off x="265500" y="1181700"/>
            <a:ext cx="4045200" cy="15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</a:t>
            </a:r>
            <a:endParaRPr/>
          </a:p>
        </p:txBody>
      </p:sp>
      <p:sp>
        <p:nvSpPr>
          <p:cNvPr id="65" name="Google Shape;65;p14"/>
          <p:cNvSpPr txBox="1"/>
          <p:nvPr>
            <p:ph idx="1" type="subTitle"/>
          </p:nvPr>
        </p:nvSpPr>
        <p:spPr>
          <a:xfrm>
            <a:off x="265500" y="27153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will be talking about…</a:t>
            </a:r>
            <a:endParaRPr/>
          </a:p>
        </p:txBody>
      </p:sp>
      <p:sp>
        <p:nvSpPr>
          <p:cNvPr id="66" name="Google Shape;66;p14"/>
          <p:cNvSpPr txBox="1"/>
          <p:nvPr>
            <p:ph idx="2" type="body"/>
          </p:nvPr>
        </p:nvSpPr>
        <p:spPr>
          <a:xfrm>
            <a:off x="4707300" y="1105500"/>
            <a:ext cx="4422300" cy="417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➢"/>
            </a:pPr>
            <a:r>
              <a:rPr lang="en" sz="1700"/>
              <a:t>DataGridView</a:t>
            </a:r>
            <a:r>
              <a:rPr lang="en" sz="1700"/>
              <a:t> functionality where needed</a:t>
            </a:r>
            <a:endParaRPr sz="1700"/>
          </a:p>
          <a:p>
            <a:pPr indent="-3365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Admin claim form</a:t>
            </a:r>
            <a:endParaRPr sz="1700"/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➢"/>
            </a:pPr>
            <a:r>
              <a:rPr lang="en" sz="1700"/>
              <a:t>Fixed “confirm” functionality &amp;  unhandled exceptions</a:t>
            </a:r>
            <a:endParaRPr sz="1700"/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➢"/>
            </a:pPr>
            <a:r>
              <a:rPr lang="en" sz="1700"/>
              <a:t>Message feature implementation</a:t>
            </a:r>
            <a:endParaRPr sz="1700"/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➢"/>
            </a:pPr>
            <a:r>
              <a:rPr lang="en" sz="1700"/>
              <a:t>Allow managers to do </a:t>
            </a:r>
            <a:r>
              <a:rPr lang="en" sz="1700"/>
              <a:t>their</a:t>
            </a:r>
            <a:r>
              <a:rPr lang="en" sz="1700"/>
              <a:t> job </a:t>
            </a:r>
            <a:endParaRPr sz="1700"/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➢"/>
            </a:pPr>
            <a:r>
              <a:rPr lang="en" sz="1700"/>
              <a:t>Overall functionality cleanup</a:t>
            </a:r>
            <a:endParaRPr sz="1700"/>
          </a:p>
          <a:p>
            <a:pPr indent="-3365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Exit pages with options, etc.</a:t>
            </a:r>
            <a:endParaRPr sz="1700"/>
          </a:p>
          <a:p>
            <a:pPr indent="-3365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Show/hide password added</a:t>
            </a:r>
            <a:endParaRPr sz="1700"/>
          </a:p>
          <a:p>
            <a:pPr indent="-3365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Keeping design consistent</a:t>
            </a:r>
            <a:endParaRPr sz="1700"/>
          </a:p>
          <a:p>
            <a:pPr indent="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9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/>
        </p:nvSpPr>
        <p:spPr>
          <a:xfrm>
            <a:off x="213025" y="289900"/>
            <a:ext cx="3459900" cy="6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Loading Data Grid View</a:t>
            </a:r>
            <a:endParaRPr b="1" sz="30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b="1" sz="30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72" name="Google Shape;7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127987"/>
            <a:ext cx="5193951" cy="218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5"/>
          <p:cNvPicPr preferRelativeResize="0"/>
          <p:nvPr/>
        </p:nvPicPr>
        <p:blipFill rotWithShape="1">
          <a:blip r:embed="rId4">
            <a:alphaModFix/>
          </a:blip>
          <a:srcRect b="0" l="0" r="24812" t="0"/>
          <a:stretch/>
        </p:blipFill>
        <p:spPr>
          <a:xfrm>
            <a:off x="4188975" y="116351"/>
            <a:ext cx="4151125" cy="2571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26025" y="2762600"/>
            <a:ext cx="3277724" cy="2291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000" y="1439788"/>
            <a:ext cx="4618649" cy="2845725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6"/>
          <p:cNvSpPr txBox="1"/>
          <p:nvPr/>
        </p:nvSpPr>
        <p:spPr>
          <a:xfrm>
            <a:off x="330625" y="273350"/>
            <a:ext cx="5886000" cy="95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Sending a Message</a:t>
            </a:r>
            <a:endParaRPr sz="1800">
              <a:solidFill>
                <a:schemeClr val="l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81" name="Google Shape;81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92974" y="764275"/>
            <a:ext cx="2790110" cy="3614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7"/>
          <p:cNvPicPr preferRelativeResize="0"/>
          <p:nvPr/>
        </p:nvPicPr>
        <p:blipFill rotWithShape="1">
          <a:blip r:embed="rId3">
            <a:alphaModFix/>
          </a:blip>
          <a:srcRect b="0" l="0" r="26782" t="0"/>
          <a:stretch/>
        </p:blipFill>
        <p:spPr>
          <a:xfrm>
            <a:off x="-67875" y="684625"/>
            <a:ext cx="6090975" cy="387465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7"/>
          <p:cNvSpPr txBox="1"/>
          <p:nvPr/>
        </p:nvSpPr>
        <p:spPr>
          <a:xfrm>
            <a:off x="194875" y="127900"/>
            <a:ext cx="43770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Updating a Claim </a:t>
            </a:r>
            <a:endParaRPr sz="1800">
              <a:solidFill>
                <a:schemeClr val="l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16641"/>
            <a:ext cx="9144003" cy="37951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9"/>
          <p:cNvSpPr txBox="1"/>
          <p:nvPr/>
        </p:nvSpPr>
        <p:spPr>
          <a:xfrm>
            <a:off x="1043963" y="184900"/>
            <a:ext cx="7585800" cy="6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…Demo</a:t>
            </a:r>
            <a:endParaRPr b="1" sz="30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98" name="Google Shape;98;p19" title="Screen Recording 2024-04-14 at 11.34.19 AM.mo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029400"/>
            <a:ext cx="4572000" cy="342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9" title="Screen Recording 2024-04-14 at 11.44.31 AM.mov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76800" y="1029400"/>
            <a:ext cx="4114800" cy="308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0"/>
          <p:cNvSpPr txBox="1"/>
          <p:nvPr>
            <p:ph idx="4294967295" type="ctrTitle"/>
          </p:nvPr>
        </p:nvSpPr>
        <p:spPr>
          <a:xfrm>
            <a:off x="485875" y="264475"/>
            <a:ext cx="8183700" cy="14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05" name="Google Shape;105;p20"/>
          <p:cNvSpPr txBox="1"/>
          <p:nvPr>
            <p:ph idx="4294967295" type="subTitle"/>
          </p:nvPr>
        </p:nvSpPr>
        <p:spPr>
          <a:xfrm>
            <a:off x="485875" y="1738075"/>
            <a:ext cx="8183700" cy="86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06" name="Google Shape;106;p20"/>
          <p:cNvSpPr txBox="1"/>
          <p:nvPr/>
        </p:nvSpPr>
        <p:spPr>
          <a:xfrm>
            <a:off x="1043963" y="184900"/>
            <a:ext cx="7585800" cy="6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…Demo</a:t>
            </a:r>
            <a:endParaRPr b="1" sz="30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07" name="Google Shape;107;p20" title="Screen Recording 2024-04-14 at 12.12.38 PM.mo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01988" y="767875"/>
            <a:ext cx="5669776" cy="4252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1"/>
          <p:cNvSpPr txBox="1"/>
          <p:nvPr/>
        </p:nvSpPr>
        <p:spPr>
          <a:xfrm>
            <a:off x="1032513" y="184900"/>
            <a:ext cx="7585800" cy="6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Yes/No Pop-Up</a:t>
            </a:r>
            <a:endParaRPr sz="1800">
              <a:solidFill>
                <a:schemeClr val="l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13" name="Google Shape;11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350" y="1158000"/>
            <a:ext cx="4002134" cy="171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14623" y="1155138"/>
            <a:ext cx="4002126" cy="17209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3382800"/>
            <a:ext cx="9144003" cy="10969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09275" y="3901175"/>
            <a:ext cx="2334725" cy="17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495025" y="4006879"/>
            <a:ext cx="1482781" cy="17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114170" y="800800"/>
            <a:ext cx="890105" cy="27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2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004275" y="800801"/>
            <a:ext cx="973525" cy="27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502825" y="800800"/>
            <a:ext cx="825740" cy="27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lum">
  <a:themeElements>
    <a:clrScheme name="Plum">
      <a:dk1>
        <a:srgbClr val="611BB8"/>
      </a:dk1>
      <a:lt1>
        <a:srgbClr val="FFFFFF"/>
      </a:lt1>
      <a:dk2>
        <a:srgbClr val="000000"/>
      </a:dk2>
      <a:lt2>
        <a:srgbClr val="7F7F7F"/>
      </a:lt2>
      <a:accent1>
        <a:srgbClr val="333333"/>
      </a:accent1>
      <a:accent2>
        <a:srgbClr val="5E2B97"/>
      </a:accent2>
      <a:accent3>
        <a:srgbClr val="7E57C2"/>
      </a:accent3>
      <a:accent4>
        <a:srgbClr val="C77025"/>
      </a:accent4>
      <a:accent5>
        <a:srgbClr val="009688"/>
      </a:accent5>
      <a:accent6>
        <a:srgbClr val="FFD600"/>
      </a:accent6>
      <a:hlink>
        <a:srgbClr val="009688"/>
      </a:hlink>
      <a:folHlink>
        <a:srgbClr val="00968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